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9" r:id="rId6"/>
    <p:sldId id="268" r:id="rId7"/>
    <p:sldId id="269" r:id="rId8"/>
    <p:sldId id="258" r:id="rId9"/>
    <p:sldId id="261" r:id="rId10"/>
    <p:sldId id="262" r:id="rId11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B3E5"/>
    <a:srgbClr val="FFFFFF"/>
    <a:srgbClr val="D532B9"/>
    <a:srgbClr val="F7F7F7"/>
    <a:srgbClr val="0E13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7F18CDA-1562-47A1-A4A9-2CC086FBBAEA}" v="893" dt="2021-07-21T10:46:12.4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114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9FD043A-A2E6-4C5F-993B-8E44520481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5E049E15-F901-408B-9BAF-DF63F814D6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D340B95-911F-4189-BCB6-C4F878316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091CC-DC34-4DEB-AACD-876ADE7D4762}" type="datetimeFigureOut">
              <a:rPr lang="cs-CZ" smtClean="0"/>
              <a:t>23.07.2021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AA877CE-5C55-44E5-9C1D-9F4C9F8CE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49564D-947A-4C02-8F84-B1A560DDD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2A909-248D-418B-B679-C6F2637227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0495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9DED1F0-E658-4396-A0A1-DF8393FE6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9D4C50D1-DF47-4C03-8FA8-8203162E09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99EAD16-FC27-4F31-A8E1-E868B108A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091CC-DC34-4DEB-AACD-876ADE7D4762}" type="datetimeFigureOut">
              <a:rPr lang="cs-CZ" smtClean="0"/>
              <a:t>23.07.2021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2783338-9121-439F-A8AC-20A815932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FB938E4-1E01-4775-AFFF-A4A6CF0D2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2A909-248D-418B-B679-C6F2637227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80897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F8887300-AF4F-46B0-AAE8-CB8B6838C6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5569348B-7915-4E99-B341-18978B98E5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3F33A36-A2E7-4559-B697-DE1A400F2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091CC-DC34-4DEB-AACD-876ADE7D4762}" type="datetimeFigureOut">
              <a:rPr lang="cs-CZ" smtClean="0"/>
              <a:t>23.07.2021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90494CA-644F-49F2-B993-0A059EDE2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385F0E5-3AB8-4D25-8149-2549522E4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2A909-248D-418B-B679-C6F2637227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5564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4337A61-4E8D-4D89-85CE-24314555D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36EA388-4727-4351-A90C-FAAB6A2F92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9AC0AB9-571E-4A5D-9234-1882B390F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091CC-DC34-4DEB-AACD-876ADE7D4762}" type="datetimeFigureOut">
              <a:rPr lang="cs-CZ" smtClean="0"/>
              <a:t>23.07.2021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499322E-1663-4236-A427-B696BD982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D43A43A-3028-4416-A1A1-14DF5064C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2A909-248D-418B-B679-C6F2637227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4853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02FAD1B-B35F-4F0F-815C-F34FD7B05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EB3A09A4-FD56-40B2-BA88-B64053224C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87102AC-907D-47AE-914F-D4FEB0359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091CC-DC34-4DEB-AACD-876ADE7D4762}" type="datetimeFigureOut">
              <a:rPr lang="cs-CZ" smtClean="0"/>
              <a:t>23.07.2021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3BFA51F-C84B-4137-9B72-D84C8ECB1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BF54066-13FA-4AB3-9B7E-1E8A19CB2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2A909-248D-418B-B679-C6F2637227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6651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8BB4A5A-EFC9-4C34-B080-73E1F56AC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A4404E0-E663-4369-8A6B-55AAA52E9D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1A069EDD-0ED7-45F0-80A5-8CD650611B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5C15099A-5208-4C20-82C4-FF0C57C87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091CC-DC34-4DEB-AACD-876ADE7D4762}" type="datetimeFigureOut">
              <a:rPr lang="cs-CZ" smtClean="0"/>
              <a:t>23.07.2021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FF58BD1E-A72B-4E64-AB57-322442DA4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96A3AA20-6711-4E51-A723-AB9D91D4D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2A909-248D-418B-B679-C6F2637227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77388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9C4F046-FDDD-44B3-A0A1-283467B46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5F1F2246-4DC5-465F-AD1A-D66DF17A05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B4FBB820-B6E4-4404-BC42-FD5915F160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EA3B7115-86CE-4596-A88B-DDA2125AD4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5FF2C0D5-E958-4D31-AF1B-E3FA5C1731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F506178F-E6AF-4012-AC67-7C6D3303D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091CC-DC34-4DEB-AACD-876ADE7D4762}" type="datetimeFigureOut">
              <a:rPr lang="cs-CZ" smtClean="0"/>
              <a:t>23.07.2021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913E5999-902E-4210-95D9-3CD297E85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9BC95410-1F3A-44F3-8E34-6B10ECCBB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2A909-248D-418B-B679-C6F2637227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5465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8D77569-D7CA-44EB-8721-33C1AA109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62E4D0EB-A6F0-492E-8530-48993E8E3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091CC-DC34-4DEB-AACD-876ADE7D4762}" type="datetimeFigureOut">
              <a:rPr lang="cs-CZ" smtClean="0"/>
              <a:t>23.07.2021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24674F9D-B639-4D1A-88CC-38BAD9207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79C78BA9-D9A4-4C49-B4DE-6710F3C9F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2A909-248D-418B-B679-C6F2637227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0433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9F044D78-1F66-45DF-8F10-EAB660FF6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091CC-DC34-4DEB-AACD-876ADE7D4762}" type="datetimeFigureOut">
              <a:rPr lang="cs-CZ" smtClean="0"/>
              <a:t>23.07.2021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BC21F4C4-0DE4-4E26-8C1E-6E9FA45DC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CC36156-6AB6-4A61-8B11-71E330E61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2A909-248D-418B-B679-C6F2637227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4365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A1734DE-00DC-42BA-85D3-8E3769692F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7F28F29-0651-42DC-9DFD-3DB5F634A1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3F82EEF4-1B34-4186-AD83-E1DA970F10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E3EB9664-8624-4C43-AD65-3A202F77F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091CC-DC34-4DEB-AACD-876ADE7D4762}" type="datetimeFigureOut">
              <a:rPr lang="cs-CZ" smtClean="0"/>
              <a:t>23.07.2021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8DA6598A-8D10-4990-9FA1-AD28350A5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1B0D60B-8DE6-46FF-AED6-0C1A43F9B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2A909-248D-418B-B679-C6F2637227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5624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0CF62AE-B81A-4636-8011-BA90865C9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6967DC8F-453F-42D6-BD3F-7BDE060075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13DF67AA-E2A5-4168-830D-FDC81CF592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F4D0C185-66A7-4DBE-832C-C9162B76E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091CC-DC34-4DEB-AACD-876ADE7D4762}" type="datetimeFigureOut">
              <a:rPr lang="cs-CZ" smtClean="0"/>
              <a:t>23.07.2021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B80B87FD-3FEB-4F6D-A060-4E471DEA4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497A0230-639A-424A-9480-AAD154EBD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2A909-248D-418B-B679-C6F2637227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9682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FB497D2-D51D-48D1-972C-2C3B2E096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7C0E0474-FA1B-4136-BA2C-6907A126F9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44AA42A-FC6A-48D0-82B7-A11CD08E8C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091CC-DC34-4DEB-AACD-876ADE7D4762}" type="datetimeFigureOut">
              <a:rPr lang="cs-CZ" smtClean="0"/>
              <a:t>23.07.2021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5751B5A-DC1F-4B7C-AD6F-E4305B9AA4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0928E19-F7CC-4A64-838D-F486360695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B2A909-248D-418B-B679-C6F2637227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8551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Obrázek 45" descr="Obsah obrázku text, osoba, interiér, patro&#10;&#10;Popis byl vytvořen automaticky">
            <a:extLst>
              <a:ext uri="{FF2B5EF4-FFF2-40B4-BE49-F238E27FC236}">
                <a16:creationId xmlns:a16="http://schemas.microsoft.com/office/drawing/2014/main" id="{8B4763B5-A60F-438D-89A2-8CF358B500C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38" b="6726"/>
          <a:stretch/>
        </p:blipFill>
        <p:spPr>
          <a:xfrm>
            <a:off x="0" y="564022"/>
            <a:ext cx="12192000" cy="6293978"/>
          </a:xfrm>
          <a:prstGeom prst="rect">
            <a:avLst/>
          </a:prstGeom>
        </p:spPr>
      </p:pic>
      <p:sp>
        <p:nvSpPr>
          <p:cNvPr id="14" name="Obdélník 13">
            <a:extLst>
              <a:ext uri="{FF2B5EF4-FFF2-40B4-BE49-F238E27FC236}">
                <a16:creationId xmlns:a16="http://schemas.microsoft.com/office/drawing/2014/main" id="{D5319E83-67A4-444D-A9C6-08DD1203D3C3}"/>
              </a:ext>
            </a:extLst>
          </p:cNvPr>
          <p:cNvSpPr/>
          <p:nvPr/>
        </p:nvSpPr>
        <p:spPr>
          <a:xfrm>
            <a:off x="0" y="0"/>
            <a:ext cx="12191999" cy="564022"/>
          </a:xfrm>
          <a:prstGeom prst="rect">
            <a:avLst/>
          </a:prstGeom>
          <a:solidFill>
            <a:srgbClr val="D532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 smtClean="0"/>
              <a:t>Předběžná </a:t>
            </a:r>
            <a:r>
              <a:rPr lang="cs-CZ" sz="3200" dirty="0"/>
              <a:t>vizuální </a:t>
            </a:r>
            <a:r>
              <a:rPr lang="cs-CZ" sz="3200" dirty="0" smtClean="0"/>
              <a:t>podoba </a:t>
            </a:r>
            <a:r>
              <a:rPr lang="cs-CZ" sz="3200" dirty="0" err="1"/>
              <a:t>m</a:t>
            </a:r>
            <a:r>
              <a:rPr lang="cs-CZ" sz="3200" dirty="0" err="1" smtClean="0"/>
              <a:t>icrosite</a:t>
            </a:r>
            <a:r>
              <a:rPr lang="cs-CZ" sz="3200" dirty="0" smtClean="0"/>
              <a:t> </a:t>
            </a:r>
            <a:r>
              <a:rPr lang="cs-CZ" sz="3200" dirty="0"/>
              <a:t>NC</a:t>
            </a:r>
          </a:p>
        </p:txBody>
      </p:sp>
      <p:sp>
        <p:nvSpPr>
          <p:cNvPr id="47" name="Obdélník: se zakulacenými rohy 46">
            <a:extLst>
              <a:ext uri="{FF2B5EF4-FFF2-40B4-BE49-F238E27FC236}">
                <a16:creationId xmlns:a16="http://schemas.microsoft.com/office/drawing/2014/main" id="{5BD1ADE8-883A-4AAA-9BC5-2F79CEE95959}"/>
              </a:ext>
            </a:extLst>
          </p:cNvPr>
          <p:cNvSpPr/>
          <p:nvPr/>
        </p:nvSpPr>
        <p:spPr>
          <a:xfrm>
            <a:off x="238539" y="3429000"/>
            <a:ext cx="4184374" cy="564022"/>
          </a:xfrm>
          <a:prstGeom prst="roundRect">
            <a:avLst>
              <a:gd name="adj" fmla="val 8130"/>
            </a:avLst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dirty="0">
                <a:solidFill>
                  <a:srgbClr val="FFFFFF"/>
                </a:solidFill>
              </a:rPr>
              <a:t>Prezentace koncepce</a:t>
            </a:r>
          </a:p>
        </p:txBody>
      </p:sp>
    </p:spTree>
    <p:extLst>
      <p:ext uri="{BB962C8B-B14F-4D97-AF65-F5344CB8AC3E}">
        <p14:creationId xmlns:p14="http://schemas.microsoft.com/office/powerpoint/2010/main" val="2410622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6C16839F-0917-490B-9CE7-526E5635D7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099"/>
            <a:ext cx="12192000" cy="6896100"/>
          </a:xfrm>
          <a:prstGeom prst="rect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155728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délník 13">
            <a:extLst>
              <a:ext uri="{FF2B5EF4-FFF2-40B4-BE49-F238E27FC236}">
                <a16:creationId xmlns:a16="http://schemas.microsoft.com/office/drawing/2014/main" id="{D5319E83-67A4-444D-A9C6-08DD1203D3C3}"/>
              </a:ext>
            </a:extLst>
          </p:cNvPr>
          <p:cNvSpPr/>
          <p:nvPr/>
        </p:nvSpPr>
        <p:spPr>
          <a:xfrm>
            <a:off x="0" y="0"/>
            <a:ext cx="12191999" cy="564022"/>
          </a:xfrm>
          <a:prstGeom prst="rect">
            <a:avLst/>
          </a:prstGeom>
          <a:solidFill>
            <a:srgbClr val="D532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/>
              <a:t>Úvodní rozcestník Školy/Veřejnost</a:t>
            </a:r>
          </a:p>
        </p:txBody>
      </p:sp>
      <p:sp>
        <p:nvSpPr>
          <p:cNvPr id="2" name="Obdélník 1">
            <a:extLst>
              <a:ext uri="{FF2B5EF4-FFF2-40B4-BE49-F238E27FC236}">
                <a16:creationId xmlns:a16="http://schemas.microsoft.com/office/drawing/2014/main" id="{C8F3B055-7B32-4FAD-BFED-210232BB17E3}"/>
              </a:ext>
            </a:extLst>
          </p:cNvPr>
          <p:cNvSpPr/>
          <p:nvPr/>
        </p:nvSpPr>
        <p:spPr>
          <a:xfrm>
            <a:off x="8975833" y="1363027"/>
            <a:ext cx="2920891" cy="5123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cs-CZ">
                <a:solidFill>
                  <a:schemeClr val="tx1"/>
                </a:solidFill>
              </a:rPr>
              <a:t>Komentář:</a:t>
            </a:r>
          </a:p>
          <a:p>
            <a:endParaRPr lang="cs-CZ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400">
                <a:solidFill>
                  <a:schemeClr val="tx1"/>
                </a:solidFill>
              </a:rPr>
              <a:t>Úvodní stránka s rozcestníkem, který další obsah webu personifikuje dle segmentů ŠKOLY x JEDNOTLIVCI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40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400">
                <a:solidFill>
                  <a:schemeClr val="tx1"/>
                </a:solidFill>
              </a:rPr>
              <a:t>Dynamická animace „bublin“, </a:t>
            </a:r>
            <a:r>
              <a:rPr lang="cs-CZ" sz="1400" b="1">
                <a:solidFill>
                  <a:srgbClr val="D532B9"/>
                </a:solidFill>
              </a:rPr>
              <a:t>reprezentujících šíři možností NC a ukazující interaktivitu / hravost </a:t>
            </a:r>
            <a:r>
              <a:rPr lang="cs-CZ" sz="1400">
                <a:solidFill>
                  <a:schemeClr val="tx1"/>
                </a:solidFill>
              </a:rPr>
              <a:t>všech expozic. Bubliny mohou kromě expozic obsahovat i siluety symbolizující 3 města.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400">
                <a:solidFill>
                  <a:schemeClr val="tx1"/>
                </a:solidFill>
              </a:rPr>
              <a:t>Bubliny se zespoda najíždějí (1s) do prostoru obrazovky. Spodní zůstává zbarvená originálně, ostatní jsou překryty filtrem barvy dle manuálu.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400">
                <a:solidFill>
                  <a:schemeClr val="tx1"/>
                </a:solidFill>
              </a:rPr>
              <a:t>Po najetí myši se fotka v bublině ukáže v pravých barvách.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400">
                <a:solidFill>
                  <a:schemeClr val="tx1"/>
                </a:solidFill>
              </a:rPr>
              <a:t>Aktivním prvkem (na kliknutí)jsou pouze dvě tlačítka VSTOUPIT.</a:t>
            </a:r>
          </a:p>
          <a:p>
            <a:endParaRPr lang="cs-CZ">
              <a:solidFill>
                <a:schemeClr val="tx1"/>
              </a:solidFill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6C16839F-0917-490B-9CE7-526E5635D7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442" y="1363027"/>
            <a:ext cx="8341631" cy="4718235"/>
          </a:xfrm>
          <a:prstGeom prst="rect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461598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B7FC2C69-5CDD-4C3B-B36E-8FEE39EC70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" b="68278"/>
          <a:stretch/>
        </p:blipFill>
        <p:spPr>
          <a:xfrm>
            <a:off x="-1" y="0"/>
            <a:ext cx="12192003" cy="6858000"/>
          </a:xfrm>
          <a:prstGeom prst="rect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083062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délník 13">
            <a:extLst>
              <a:ext uri="{FF2B5EF4-FFF2-40B4-BE49-F238E27FC236}">
                <a16:creationId xmlns:a16="http://schemas.microsoft.com/office/drawing/2014/main" id="{D5319E83-67A4-444D-A9C6-08DD1203D3C3}"/>
              </a:ext>
            </a:extLst>
          </p:cNvPr>
          <p:cNvSpPr/>
          <p:nvPr/>
        </p:nvSpPr>
        <p:spPr>
          <a:xfrm>
            <a:off x="0" y="0"/>
            <a:ext cx="12191999" cy="564022"/>
          </a:xfrm>
          <a:prstGeom prst="rect">
            <a:avLst/>
          </a:prstGeom>
          <a:solidFill>
            <a:srgbClr val="D532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err="1"/>
              <a:t>Home</a:t>
            </a:r>
            <a:r>
              <a:rPr lang="cs-CZ" sz="3200"/>
              <a:t> </a:t>
            </a:r>
            <a:r>
              <a:rPr lang="cs-CZ" sz="3200" err="1"/>
              <a:t>Page</a:t>
            </a:r>
            <a:endParaRPr lang="cs-CZ" sz="3200"/>
          </a:p>
        </p:txBody>
      </p:sp>
      <p:sp>
        <p:nvSpPr>
          <p:cNvPr id="2" name="Obdélník 1">
            <a:extLst>
              <a:ext uri="{FF2B5EF4-FFF2-40B4-BE49-F238E27FC236}">
                <a16:creationId xmlns:a16="http://schemas.microsoft.com/office/drawing/2014/main" id="{C8F3B055-7B32-4FAD-BFED-210232BB17E3}"/>
              </a:ext>
            </a:extLst>
          </p:cNvPr>
          <p:cNvSpPr/>
          <p:nvPr/>
        </p:nvSpPr>
        <p:spPr>
          <a:xfrm>
            <a:off x="6897758" y="4929809"/>
            <a:ext cx="5043766" cy="169800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cs-CZ">
                <a:solidFill>
                  <a:schemeClr val="tx1"/>
                </a:solidFill>
              </a:rPr>
              <a:t>Komentář: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400">
                <a:solidFill>
                  <a:schemeClr val="tx1"/>
                </a:solidFill>
              </a:rPr>
              <a:t>Základní rozcestník obsahu webu (bude stejně fungovat v obou „větvích“ webu)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400">
                <a:solidFill>
                  <a:schemeClr val="tx1"/>
                </a:solidFill>
              </a:rPr>
              <a:t>Vlevo seznam expozic, doplněný o image a informace napravo. </a:t>
            </a:r>
            <a:r>
              <a:rPr lang="cs-CZ" sz="1400" err="1">
                <a:solidFill>
                  <a:schemeClr val="tx1"/>
                </a:solidFill>
              </a:rPr>
              <a:t>Slider</a:t>
            </a:r>
            <a:r>
              <a:rPr lang="cs-CZ" sz="1400">
                <a:solidFill>
                  <a:schemeClr val="tx1"/>
                </a:solidFill>
              </a:rPr>
              <a:t> se sám po 3s posunuje na další položku. Nebo lze kdykoliv kliknout na název a </a:t>
            </a:r>
            <a:r>
              <a:rPr lang="cs-CZ" sz="1400" err="1">
                <a:solidFill>
                  <a:schemeClr val="tx1"/>
                </a:solidFill>
              </a:rPr>
              <a:t>slider</a:t>
            </a:r>
            <a:r>
              <a:rPr lang="cs-CZ" sz="1400">
                <a:solidFill>
                  <a:schemeClr val="tx1"/>
                </a:solidFill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400">
                <a:solidFill>
                  <a:schemeClr val="tx1"/>
                </a:solidFill>
              </a:rPr>
              <a:t>Kliknutím na „zjistit více“ vstupuji do dané expozice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008A5647-D803-41C4-92D4-49C43A3A61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" b="68278"/>
          <a:stretch/>
        </p:blipFill>
        <p:spPr>
          <a:xfrm>
            <a:off x="3558677" y="739658"/>
            <a:ext cx="7166446" cy="4031125"/>
          </a:xfrm>
          <a:prstGeom prst="rect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73A37960-59F9-4148-84B1-8C7BEF34C827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77" y="739659"/>
            <a:ext cx="3141599" cy="5615609"/>
          </a:xfrm>
          <a:prstGeom prst="rect">
            <a:avLst/>
          </a:prstGeom>
        </p:spPr>
      </p:pic>
      <p:sp>
        <p:nvSpPr>
          <p:cNvPr id="9" name="Obdélník 8">
            <a:extLst>
              <a:ext uri="{FF2B5EF4-FFF2-40B4-BE49-F238E27FC236}">
                <a16:creationId xmlns:a16="http://schemas.microsoft.com/office/drawing/2014/main" id="{A9262394-44EC-40FD-8A03-4ED77D629286}"/>
              </a:ext>
            </a:extLst>
          </p:cNvPr>
          <p:cNvSpPr/>
          <p:nvPr/>
        </p:nvSpPr>
        <p:spPr>
          <a:xfrm>
            <a:off x="86141" y="629488"/>
            <a:ext cx="3296263" cy="2015562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9494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délník 13">
            <a:extLst>
              <a:ext uri="{FF2B5EF4-FFF2-40B4-BE49-F238E27FC236}">
                <a16:creationId xmlns:a16="http://schemas.microsoft.com/office/drawing/2014/main" id="{D5319E83-67A4-444D-A9C6-08DD1203D3C3}"/>
              </a:ext>
            </a:extLst>
          </p:cNvPr>
          <p:cNvSpPr/>
          <p:nvPr/>
        </p:nvSpPr>
        <p:spPr>
          <a:xfrm>
            <a:off x="0" y="0"/>
            <a:ext cx="12191999" cy="564022"/>
          </a:xfrm>
          <a:prstGeom prst="rect">
            <a:avLst/>
          </a:prstGeom>
          <a:solidFill>
            <a:srgbClr val="D532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err="1"/>
              <a:t>Home</a:t>
            </a:r>
            <a:r>
              <a:rPr lang="cs-CZ" sz="3200"/>
              <a:t> </a:t>
            </a:r>
            <a:r>
              <a:rPr lang="cs-CZ" sz="3200" err="1"/>
              <a:t>Page</a:t>
            </a:r>
            <a:endParaRPr lang="cs-CZ" sz="3200"/>
          </a:p>
        </p:txBody>
      </p:sp>
      <p:sp>
        <p:nvSpPr>
          <p:cNvPr id="2" name="Obdélník 1">
            <a:extLst>
              <a:ext uri="{FF2B5EF4-FFF2-40B4-BE49-F238E27FC236}">
                <a16:creationId xmlns:a16="http://schemas.microsoft.com/office/drawing/2014/main" id="{C8F3B055-7B32-4FAD-BFED-210232BB17E3}"/>
              </a:ext>
            </a:extLst>
          </p:cNvPr>
          <p:cNvSpPr/>
          <p:nvPr/>
        </p:nvSpPr>
        <p:spPr>
          <a:xfrm>
            <a:off x="6897758" y="4929809"/>
            <a:ext cx="5043766" cy="169800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cs-CZ">
                <a:solidFill>
                  <a:schemeClr val="tx1"/>
                </a:solidFill>
              </a:rPr>
              <a:t>Komentář: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400">
                <a:solidFill>
                  <a:schemeClr val="tx1"/>
                </a:solidFill>
              </a:rPr>
              <a:t>Pod </a:t>
            </a:r>
            <a:r>
              <a:rPr lang="cs-CZ" sz="1400" err="1">
                <a:solidFill>
                  <a:schemeClr val="tx1"/>
                </a:solidFill>
              </a:rPr>
              <a:t>sliderem</a:t>
            </a:r>
            <a:r>
              <a:rPr lang="cs-CZ" sz="1400">
                <a:solidFill>
                  <a:schemeClr val="tx1"/>
                </a:solidFill>
              </a:rPr>
              <a:t> expozic nalezne návštěvník další dva dynamické prostory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1400">
                <a:solidFill>
                  <a:schemeClr val="tx1"/>
                </a:solidFill>
              </a:rPr>
              <a:t>Vybrané „články / obsahy“ z webu NC (bez </a:t>
            </a:r>
            <a:r>
              <a:rPr lang="cs-CZ" sz="1400" err="1">
                <a:solidFill>
                  <a:schemeClr val="tx1"/>
                </a:solidFill>
              </a:rPr>
              <a:t>aniamce</a:t>
            </a:r>
            <a:r>
              <a:rPr lang="cs-CZ" sz="1400">
                <a:solidFill>
                  <a:schemeClr val="tx1"/>
                </a:solidFill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1400">
                <a:solidFill>
                  <a:schemeClr val="tx1"/>
                </a:solidFill>
              </a:rPr>
              <a:t>Sekce „Víte, že“, která ze zásobníku cca 10-ti zajímavostí náhodně vybírá a formou najíždění zespoda nahoru zobrazuje (animačně cca forma chatu/messengeru)</a:t>
            </a:r>
          </a:p>
          <a:p>
            <a:endParaRPr lang="cs-CZ">
              <a:solidFill>
                <a:schemeClr val="tx1"/>
              </a:solidFill>
            </a:endParaRP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008A5647-D803-41C4-92D4-49C43A3A61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93" b="38639"/>
          <a:stretch/>
        </p:blipFill>
        <p:spPr>
          <a:xfrm>
            <a:off x="3558677" y="739658"/>
            <a:ext cx="7166446" cy="4031125"/>
          </a:xfrm>
          <a:prstGeom prst="rect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73A37960-59F9-4148-84B1-8C7BEF34C827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77" y="739659"/>
            <a:ext cx="3141599" cy="5615609"/>
          </a:xfrm>
          <a:prstGeom prst="rect">
            <a:avLst/>
          </a:prstGeom>
        </p:spPr>
      </p:pic>
      <p:sp>
        <p:nvSpPr>
          <p:cNvPr id="8" name="Obdélník 7">
            <a:extLst>
              <a:ext uri="{FF2B5EF4-FFF2-40B4-BE49-F238E27FC236}">
                <a16:creationId xmlns:a16="http://schemas.microsoft.com/office/drawing/2014/main" id="{36039C11-DCD8-418C-809B-C48F0CF1E086}"/>
              </a:ext>
            </a:extLst>
          </p:cNvPr>
          <p:cNvSpPr/>
          <p:nvPr/>
        </p:nvSpPr>
        <p:spPr>
          <a:xfrm>
            <a:off x="86141" y="2368624"/>
            <a:ext cx="3296263" cy="1979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1763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délník 13">
            <a:extLst>
              <a:ext uri="{FF2B5EF4-FFF2-40B4-BE49-F238E27FC236}">
                <a16:creationId xmlns:a16="http://schemas.microsoft.com/office/drawing/2014/main" id="{D5319E83-67A4-444D-A9C6-08DD1203D3C3}"/>
              </a:ext>
            </a:extLst>
          </p:cNvPr>
          <p:cNvSpPr/>
          <p:nvPr/>
        </p:nvSpPr>
        <p:spPr>
          <a:xfrm>
            <a:off x="0" y="0"/>
            <a:ext cx="12191999" cy="564022"/>
          </a:xfrm>
          <a:prstGeom prst="rect">
            <a:avLst/>
          </a:prstGeom>
          <a:solidFill>
            <a:srgbClr val="D532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err="1"/>
              <a:t>Home</a:t>
            </a:r>
            <a:r>
              <a:rPr lang="cs-CZ" sz="3200"/>
              <a:t> </a:t>
            </a:r>
            <a:r>
              <a:rPr lang="cs-CZ" sz="3200" err="1"/>
              <a:t>Page</a:t>
            </a:r>
            <a:endParaRPr lang="cs-CZ" sz="3200"/>
          </a:p>
        </p:txBody>
      </p:sp>
      <p:sp>
        <p:nvSpPr>
          <p:cNvPr id="2" name="Obdélník 1">
            <a:extLst>
              <a:ext uri="{FF2B5EF4-FFF2-40B4-BE49-F238E27FC236}">
                <a16:creationId xmlns:a16="http://schemas.microsoft.com/office/drawing/2014/main" id="{C8F3B055-7B32-4FAD-BFED-210232BB17E3}"/>
              </a:ext>
            </a:extLst>
          </p:cNvPr>
          <p:cNvSpPr/>
          <p:nvPr/>
        </p:nvSpPr>
        <p:spPr>
          <a:xfrm>
            <a:off x="6897758" y="4929809"/>
            <a:ext cx="5043766" cy="169800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cs-CZ">
                <a:solidFill>
                  <a:schemeClr val="tx1"/>
                </a:solidFill>
              </a:rPr>
              <a:t>Komentář:</a:t>
            </a:r>
          </a:p>
          <a:p>
            <a:endParaRPr lang="cs-CZ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400">
                <a:solidFill>
                  <a:schemeClr val="tx1"/>
                </a:solidFill>
              </a:rPr>
              <a:t>Spodní část s bannerem na celou šíři (nyní jako upoutávka na Virtuální prohlídku)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400">
                <a:solidFill>
                  <a:schemeClr val="tx1"/>
                </a:solidFill>
              </a:rPr>
              <a:t>Zápatí s kontakty, otevírací dobou (?? města), ikonami soc. sítí</a:t>
            </a:r>
          </a:p>
          <a:p>
            <a:endParaRPr lang="cs-CZ">
              <a:solidFill>
                <a:schemeClr val="tx1"/>
              </a:solidFill>
            </a:endParaRP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008A5647-D803-41C4-92D4-49C43A3A61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583" b="2949"/>
          <a:stretch/>
        </p:blipFill>
        <p:spPr>
          <a:xfrm>
            <a:off x="3558677" y="739658"/>
            <a:ext cx="7166446" cy="4031125"/>
          </a:xfrm>
          <a:prstGeom prst="rect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73A37960-59F9-4148-84B1-8C7BEF34C827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77" y="739659"/>
            <a:ext cx="3141599" cy="5615609"/>
          </a:xfrm>
          <a:prstGeom prst="rect">
            <a:avLst/>
          </a:prstGeom>
        </p:spPr>
      </p:pic>
      <p:sp>
        <p:nvSpPr>
          <p:cNvPr id="3" name="Obdélník 2">
            <a:extLst>
              <a:ext uri="{FF2B5EF4-FFF2-40B4-BE49-F238E27FC236}">
                <a16:creationId xmlns:a16="http://schemas.microsoft.com/office/drawing/2014/main" id="{EF19AAAD-6A7E-432D-8F11-FC98DBF37C2C}"/>
              </a:ext>
            </a:extLst>
          </p:cNvPr>
          <p:cNvSpPr/>
          <p:nvPr/>
        </p:nvSpPr>
        <p:spPr>
          <a:xfrm>
            <a:off x="86141" y="4230477"/>
            <a:ext cx="3296263" cy="2190893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84081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CA07AA3D5AB0241AA4089B1AC5EB80B" ma:contentTypeVersion="14" ma:contentTypeDescription="Vytvoří nový dokument" ma:contentTypeScope="" ma:versionID="e720bd5aa206ed83effc04793a203f12">
  <xsd:schema xmlns:xsd="http://www.w3.org/2001/XMLSchema" xmlns:xs="http://www.w3.org/2001/XMLSchema" xmlns:p="http://schemas.microsoft.com/office/2006/metadata/properties" xmlns:ns3="843a491e-3a3b-4d78-9c8e-c062b94703d1" xmlns:ns4="ad6be5b8-8feb-48db-b35f-7b4f48de7fcb" targetNamespace="http://schemas.microsoft.com/office/2006/metadata/properties" ma:root="true" ma:fieldsID="919fede8070bc9d86247953796e7f666" ns3:_="" ns4:_="">
    <xsd:import namespace="843a491e-3a3b-4d78-9c8e-c062b94703d1"/>
    <xsd:import namespace="ad6be5b8-8feb-48db-b35f-7b4f48de7fcb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ServiceDateTaken" minOccurs="0"/>
                <xsd:element ref="ns4:MediaServiceLocation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3a491e-3a3b-4d78-9c8e-c062b94703d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dílí se s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dílené s podrobnostmi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odnota hash upozornění na sdílení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d6be5b8-8feb-48db-b35f-7b4f48de7f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9548BBC-9948-4565-90D2-913708711864}">
  <ds:schemaRefs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ad6be5b8-8feb-48db-b35f-7b4f48de7fcb"/>
    <ds:schemaRef ds:uri="843a491e-3a3b-4d78-9c8e-c062b94703d1"/>
    <ds:schemaRef ds:uri="http://purl.org/dc/terms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3FC5015-B519-4653-8790-3171E637EE8A}">
  <ds:schemaRefs>
    <ds:schemaRef ds:uri="843a491e-3a3b-4d78-9c8e-c062b94703d1"/>
    <ds:schemaRef ds:uri="ad6be5b8-8feb-48db-b35f-7b4f48de7fc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E5AF0657-DB26-4177-873B-51A2204D23C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244</Words>
  <Application>Microsoft Office PowerPoint</Application>
  <PresentationFormat>Širokoúhlá obrazovka</PresentationFormat>
  <Paragraphs>26</Paragraphs>
  <Slides>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Lukáš Skuhravý</dc:creator>
  <cp:lastModifiedBy>cnb</cp:lastModifiedBy>
  <cp:revision>2</cp:revision>
  <dcterms:created xsi:type="dcterms:W3CDTF">2021-07-21T04:57:39Z</dcterms:created>
  <dcterms:modified xsi:type="dcterms:W3CDTF">2021-07-23T11:26:33Z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0x010100DCA07AA3D5AB0241AA4089B1AC5EB80B</vt:lpwstr>
  </property>
  <property fmtid="{D5CDD505-2E9C-101B-9397-08002B2CF9AE}" pid="3" name="_AdHocReviewCycleID">
    <vt:i4>-470071581</vt:i4>
  </property>
  <property fmtid="{D5CDD505-2E9C-101B-9397-08002B2CF9AE}" pid="4" name="_NewReviewCycle">
    <vt:lpwstr/>
  </property>
  <property fmtid="{D5CDD505-2E9C-101B-9397-08002B2CF9AE}" pid="5" name="_EmailSubject">
    <vt:lpwstr>prezentace</vt:lpwstr>
  </property>
  <property fmtid="{D5CDD505-2E9C-101B-9397-08002B2CF9AE}" pid="6" name="_AuthorEmail">
    <vt:lpwstr>Ondrej.Podrasky@cnb.cz</vt:lpwstr>
  </property>
  <property fmtid="{D5CDD505-2E9C-101B-9397-08002B2CF9AE}" pid="7" name="_AuthorEmailDisplayName">
    <vt:lpwstr>Podráský Ondřej</vt:lpwstr>
  </property>
</Properties>
</file>